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66" r:id="rId4"/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Ubuntu"/>
      <p:regular r:id="rId30"/>
      <p:bold r:id="rId31"/>
      <p:italic r:id="rId32"/>
      <p:boldItalic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Roboto Mon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4.xml"/><Relationship Id="rId42" Type="http://schemas.openxmlformats.org/officeDocument/2006/relationships/font" Target="fonts/RobotoMono-regular.fntdata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6.xml"/><Relationship Id="rId44" Type="http://schemas.openxmlformats.org/officeDocument/2006/relationships/font" Target="fonts/RobotoMono-italic.fntdata"/><Relationship Id="rId21" Type="http://schemas.openxmlformats.org/officeDocument/2006/relationships/slide" Target="slides/slide15.xml"/><Relationship Id="rId43" Type="http://schemas.openxmlformats.org/officeDocument/2006/relationships/font" Target="fonts/RobotoMon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RobotoMon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-bold.fntdata"/><Relationship Id="rId30" Type="http://schemas.openxmlformats.org/officeDocument/2006/relationships/font" Target="fonts/Ubuntu-regular.fntdata"/><Relationship Id="rId11" Type="http://schemas.openxmlformats.org/officeDocument/2006/relationships/slide" Target="slides/slide5.xml"/><Relationship Id="rId33" Type="http://schemas.openxmlformats.org/officeDocument/2006/relationships/font" Target="fonts/Ubuntu-boldItalic.fntdata"/><Relationship Id="rId10" Type="http://schemas.openxmlformats.org/officeDocument/2006/relationships/slide" Target="slides/slide4.xml"/><Relationship Id="rId32" Type="http://schemas.openxmlformats.org/officeDocument/2006/relationships/font" Target="fonts/Ubuntu-italic.fntdata"/><Relationship Id="rId13" Type="http://schemas.openxmlformats.org/officeDocument/2006/relationships/slide" Target="slides/slide7.xml"/><Relationship Id="rId35" Type="http://schemas.openxmlformats.org/officeDocument/2006/relationships/font" Target="fonts/Roboto-bold.fntdata"/><Relationship Id="rId12" Type="http://schemas.openxmlformats.org/officeDocument/2006/relationships/slide" Target="slides/slide6.xml"/><Relationship Id="rId34" Type="http://schemas.openxmlformats.org/officeDocument/2006/relationships/font" Target="fonts/Roboto-regular.fntdata"/><Relationship Id="rId15" Type="http://schemas.openxmlformats.org/officeDocument/2006/relationships/slide" Target="slides/slide9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8.xml"/><Relationship Id="rId36" Type="http://schemas.openxmlformats.org/officeDocument/2006/relationships/font" Target="fonts/Roboto-italic.fntdata"/><Relationship Id="rId17" Type="http://schemas.openxmlformats.org/officeDocument/2006/relationships/slide" Target="slides/slide11.xml"/><Relationship Id="rId39" Type="http://schemas.openxmlformats.org/officeDocument/2006/relationships/font" Target="fonts/Montserrat-bold.fntdata"/><Relationship Id="rId16" Type="http://schemas.openxmlformats.org/officeDocument/2006/relationships/slide" Target="slides/slide10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e39629d34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e39629d34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97cbc647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97cbc647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e39629d3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e39629d3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d829b1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d829b1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3d829b1f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3d829b1f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d829b1fa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3d829b1fa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e39629d34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e39629d3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dd046fcb899140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dd046fcb899140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39629d34_0_1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39629d34_0_1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39629d34_0_1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39629d34_0_1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39629d3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39629d3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e7b1baf6c_0_1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e7b1baf6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0f9653b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0f9653b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our employers/contributors. Be sure to tie in with last slide/our network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fc2d12c6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fc2d12c6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3d829b1fa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3d829b1fa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39629d34_0_17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39629d34_0_1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39629d34_0_18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e39629d34_0_1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39629d34_0_19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e39629d34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39629d3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e39629d3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e39629d34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e39629d34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39629d34_0_1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e39629d34_0_1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e7b1baf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e7b1baf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5" y="4643375"/>
            <a:ext cx="1685900" cy="3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278" y="1613950"/>
            <a:ext cx="8351444" cy="191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4" name="Google Shape;74;p12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5B6870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3"/>
          <p:cNvSpPr txBox="1"/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1" type="subTitle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rgbClr val="5B68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 txBox="1"/>
          <p:nvPr>
            <p:ph idx="1" type="body"/>
          </p:nvPr>
        </p:nvSpPr>
        <p:spPr>
          <a:xfrm>
            <a:off x="3165234" y="1146050"/>
            <a:ext cx="4809000" cy="32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3000"/>
              <a:buChar char="▣"/>
              <a:defRPr sz="3000">
                <a:solidFill>
                  <a:srgbClr val="454F5B"/>
                </a:solidFill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□"/>
              <a:defRPr sz="3000">
                <a:solidFill>
                  <a:srgbClr val="454F5B"/>
                </a:solidFill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■"/>
              <a:defRPr sz="3000">
                <a:solidFill>
                  <a:srgbClr val="454F5B"/>
                </a:solidFill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●"/>
              <a:defRPr sz="3000">
                <a:solidFill>
                  <a:srgbClr val="454F5B"/>
                </a:solidFill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○"/>
              <a:defRPr sz="3000">
                <a:solidFill>
                  <a:srgbClr val="454F5B"/>
                </a:solidFill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■"/>
              <a:defRPr sz="3000">
                <a:solidFill>
                  <a:srgbClr val="454F5B"/>
                </a:solidFill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●"/>
              <a:defRPr sz="3000">
                <a:solidFill>
                  <a:srgbClr val="454F5B"/>
                </a:solidFill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○"/>
              <a:defRPr sz="3000">
                <a:solidFill>
                  <a:srgbClr val="454F5B"/>
                </a:solidFill>
              </a:defRPr>
            </a:lvl8pPr>
            <a:lvl9pPr indent="-4191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■"/>
              <a:defRPr sz="3000">
                <a:solidFill>
                  <a:srgbClr val="454F5B"/>
                </a:solidFill>
              </a:defRPr>
            </a:lvl9pPr>
          </a:lstStyle>
          <a:p/>
        </p:txBody>
      </p:sp>
      <p:grpSp>
        <p:nvGrpSpPr>
          <p:cNvPr id="83" name="Google Shape;83;p14"/>
          <p:cNvGrpSpPr/>
          <p:nvPr/>
        </p:nvGrpSpPr>
        <p:grpSpPr>
          <a:xfrm>
            <a:off x="801025" y="1254240"/>
            <a:ext cx="1957200" cy="710985"/>
            <a:chOff x="801025" y="1367520"/>
            <a:chExt cx="1957200" cy="947979"/>
          </a:xfrm>
        </p:grpSpPr>
        <p:sp>
          <p:nvSpPr>
            <p:cNvPr id="84" name="Google Shape;84;p14"/>
            <p:cNvSpPr txBox="1"/>
            <p:nvPr/>
          </p:nvSpPr>
          <p:spPr>
            <a:xfrm>
              <a:off x="801025" y="1367520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400">
                  <a:solidFill>
                    <a:schemeClr val="lt1"/>
                  </a:solidFill>
                </a:rPr>
                <a:t>‘’</a:t>
              </a:r>
              <a:endParaRPr b="1" sz="9400">
                <a:solidFill>
                  <a:schemeClr val="lt1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1397399" y="1543300"/>
              <a:ext cx="772200" cy="772200"/>
            </a:xfrm>
            <a:prstGeom prst="rect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Char char="▣"/>
              <a:defRPr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90" name="Google Shape;90;p15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Char char="▣"/>
              <a:defRPr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96" name="Google Shape;96;p16"/>
          <p:cNvSpPr txBox="1"/>
          <p:nvPr>
            <p:ph idx="2" type="body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Char char="▣"/>
              <a:defRPr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97" name="Google Shape;97;p16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" type="body"/>
          </p:nvPr>
        </p:nvSpPr>
        <p:spPr>
          <a:xfrm>
            <a:off x="691200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000"/>
              <a:buChar char="▣"/>
              <a:defRPr sz="2000"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103" name="Google Shape;103;p17"/>
          <p:cNvSpPr txBox="1"/>
          <p:nvPr>
            <p:ph idx="2" type="body"/>
          </p:nvPr>
        </p:nvSpPr>
        <p:spPr>
          <a:xfrm>
            <a:off x="3321088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000"/>
              <a:buChar char="▣"/>
              <a:defRPr sz="2000"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3" type="body"/>
          </p:nvPr>
        </p:nvSpPr>
        <p:spPr>
          <a:xfrm>
            <a:off x="5950976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000"/>
              <a:buChar char="▣"/>
              <a:defRPr sz="2000"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105" name="Google Shape;105;p17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18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457200" y="4335075"/>
            <a:ext cx="8229600" cy="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rgbClr val="738498"/>
              </a:buClr>
              <a:buSzPts val="1800"/>
              <a:buNone/>
              <a:defRPr sz="1800">
                <a:solidFill>
                  <a:srgbClr val="738498"/>
                </a:solidFill>
              </a:defRPr>
            </a:lvl1pPr>
          </a:lstStyle>
          <a:p/>
        </p:txBody>
      </p:sp>
      <p:sp>
        <p:nvSpPr>
          <p:cNvPr id="115" name="Google Shape;115;p19"/>
          <p:cNvSpPr/>
          <p:nvPr/>
        </p:nvSpPr>
        <p:spPr>
          <a:xfrm>
            <a:off x="3805198" y="4288942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rgbClr val="738498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</a:defRPr>
            </a:lvl1pPr>
            <a:lvl2pPr lvl="1" rtl="0" algn="ctr">
              <a:buNone/>
              <a:defRPr>
                <a:solidFill>
                  <a:srgbClr val="FFFFFF"/>
                </a:solidFill>
              </a:defRPr>
            </a:lvl2pPr>
            <a:lvl3pPr lvl="2" rtl="0" algn="ctr">
              <a:buNone/>
              <a:defRPr>
                <a:solidFill>
                  <a:srgbClr val="FFFFFF"/>
                </a:solidFill>
              </a:defRPr>
            </a:lvl3pPr>
            <a:lvl4pPr lvl="3" rtl="0" algn="ctr">
              <a:buNone/>
              <a:defRPr>
                <a:solidFill>
                  <a:srgbClr val="FFFFFF"/>
                </a:solidFill>
              </a:defRPr>
            </a:lvl4pPr>
            <a:lvl5pPr lvl="4" rtl="0" algn="ctr">
              <a:buNone/>
              <a:defRPr>
                <a:solidFill>
                  <a:srgbClr val="FFFFFF"/>
                </a:solidFill>
              </a:defRPr>
            </a:lvl5pPr>
            <a:lvl6pPr lvl="5" rtl="0" algn="ctr">
              <a:buNone/>
              <a:defRPr>
                <a:solidFill>
                  <a:srgbClr val="FFFFFF"/>
                </a:solidFill>
              </a:defRPr>
            </a:lvl6pPr>
            <a:lvl7pPr lvl="6" rtl="0" algn="ctr">
              <a:buNone/>
              <a:defRPr>
                <a:solidFill>
                  <a:srgbClr val="FFFFFF"/>
                </a:solidFill>
              </a:defRPr>
            </a:lvl7pPr>
            <a:lvl8pPr lvl="7" rtl="0" algn="ctr">
              <a:buNone/>
              <a:defRPr>
                <a:solidFill>
                  <a:srgbClr val="FFFFFF"/>
                </a:solidFill>
              </a:defRPr>
            </a:lvl8pPr>
            <a:lvl9pPr lvl="8" rtl="0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5B687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38498"/>
              </a:buClr>
              <a:buSzPts val="2200"/>
              <a:buNone/>
              <a:defRPr sz="2200">
                <a:solidFill>
                  <a:srgbClr val="73849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" y="4682235"/>
            <a:ext cx="1543501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rgbClr val="5B68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3000"/>
              <a:buChar char="▣"/>
              <a:defRPr sz="3000">
                <a:solidFill>
                  <a:srgbClr val="454F5B"/>
                </a:solidFill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□"/>
              <a:defRPr sz="3000">
                <a:solidFill>
                  <a:srgbClr val="454F5B"/>
                </a:solidFill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■"/>
              <a:defRPr sz="3000">
                <a:solidFill>
                  <a:srgbClr val="454F5B"/>
                </a:solidFill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●"/>
              <a:defRPr sz="3000">
                <a:solidFill>
                  <a:srgbClr val="454F5B"/>
                </a:solidFill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○"/>
              <a:defRPr sz="3000">
                <a:solidFill>
                  <a:srgbClr val="454F5B"/>
                </a:solidFill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■"/>
              <a:defRPr sz="3000">
                <a:solidFill>
                  <a:srgbClr val="454F5B"/>
                </a:solidFill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●"/>
              <a:defRPr sz="3000">
                <a:solidFill>
                  <a:srgbClr val="454F5B"/>
                </a:solidFill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○"/>
              <a:defRPr sz="3000">
                <a:solidFill>
                  <a:srgbClr val="454F5B"/>
                </a:solidFill>
              </a:defRPr>
            </a:lvl8pPr>
            <a:lvl9pPr indent="-419100" lvl="8" marL="4114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Char char="■"/>
              <a:defRPr sz="3000">
                <a:solidFill>
                  <a:srgbClr val="454F5B"/>
                </a:solidFill>
              </a:defRPr>
            </a:lvl9pPr>
          </a:lstStyle>
          <a:p/>
        </p:txBody>
      </p:sp>
      <p:grpSp>
        <p:nvGrpSpPr>
          <p:cNvPr id="23" name="Google Shape;23;p4"/>
          <p:cNvGrpSpPr/>
          <p:nvPr/>
        </p:nvGrpSpPr>
        <p:grpSpPr>
          <a:xfrm>
            <a:off x="801025" y="1254240"/>
            <a:ext cx="1957200" cy="863385"/>
            <a:chOff x="801025" y="1367520"/>
            <a:chExt cx="1957200" cy="1151179"/>
          </a:xfrm>
        </p:grpSpPr>
        <p:sp>
          <p:nvSpPr>
            <p:cNvPr id="24" name="Google Shape;24;p4"/>
            <p:cNvSpPr txBox="1"/>
            <p:nvPr/>
          </p:nvSpPr>
          <p:spPr>
            <a:xfrm>
              <a:off x="801025" y="1367520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400">
                  <a:solidFill>
                    <a:schemeClr val="lt1"/>
                  </a:solidFill>
                </a:rPr>
                <a:t>‘’</a:t>
              </a:r>
              <a:endParaRPr b="1" sz="9400">
                <a:solidFill>
                  <a:schemeClr val="lt1"/>
                </a:solidFill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1397399" y="1746500"/>
              <a:ext cx="772200" cy="772200"/>
            </a:xfrm>
            <a:prstGeom prst="rect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" y="4682235"/>
            <a:ext cx="1543501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Char char="▣"/>
              <a:defRPr>
                <a:solidFill>
                  <a:srgbClr val="454F5B"/>
                </a:solidFill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31" name="Google Shape;31;p5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5" y="4643375"/>
            <a:ext cx="1685900" cy="3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Char char="▣"/>
              <a:defRPr>
                <a:solidFill>
                  <a:srgbClr val="454F5B"/>
                </a:solidFill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Char char="▣"/>
              <a:defRPr>
                <a:solidFill>
                  <a:srgbClr val="454F5B"/>
                </a:solidFill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●"/>
              <a:defRPr>
                <a:solidFill>
                  <a:srgbClr val="454F5B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○"/>
              <a:defRPr>
                <a:solidFill>
                  <a:srgbClr val="454F5B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Char char="■"/>
              <a:defRPr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39" name="Google Shape;39;p6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5" y="4643375"/>
            <a:ext cx="1685900" cy="3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691200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000"/>
              <a:buChar char="▣"/>
              <a:defRPr sz="2000"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3321088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000"/>
              <a:buChar char="▣"/>
              <a:defRPr sz="2000"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3" type="body"/>
          </p:nvPr>
        </p:nvSpPr>
        <p:spPr>
          <a:xfrm>
            <a:off x="5950976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000"/>
              <a:buChar char="▣"/>
              <a:defRPr sz="2000">
                <a:solidFill>
                  <a:srgbClr val="454F5B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□"/>
              <a:defRPr>
                <a:solidFill>
                  <a:srgbClr val="454F5B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>
                <a:solidFill>
                  <a:srgbClr val="454F5B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●"/>
              <a:defRPr sz="2000">
                <a:solidFill>
                  <a:srgbClr val="454F5B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○"/>
              <a:defRPr sz="2000">
                <a:solidFill>
                  <a:srgbClr val="454F5B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Char char="■"/>
              <a:defRPr sz="2000">
                <a:solidFill>
                  <a:srgbClr val="454F5B"/>
                </a:solidFill>
              </a:defRPr>
            </a:lvl9pPr>
          </a:lstStyle>
          <a:p/>
        </p:txBody>
      </p:sp>
      <p:sp>
        <p:nvSpPr>
          <p:cNvPr id="48" name="Google Shape;48;p7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5" y="4643375"/>
            <a:ext cx="1685900" cy="3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4" name="Google Shape;54;p8"/>
          <p:cNvSpPr/>
          <p:nvPr/>
        </p:nvSpPr>
        <p:spPr>
          <a:xfrm>
            <a:off x="0" y="0"/>
            <a:ext cx="137700" cy="51435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8"/>
          <p:cNvSpPr/>
          <p:nvPr/>
        </p:nvSpPr>
        <p:spPr>
          <a:xfrm>
            <a:off x="813273" y="1129641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5" y="4643375"/>
            <a:ext cx="1685900" cy="3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idx="1" type="body"/>
          </p:nvPr>
        </p:nvSpPr>
        <p:spPr>
          <a:xfrm>
            <a:off x="457200" y="4335075"/>
            <a:ext cx="8229600" cy="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738498"/>
              </a:buClr>
              <a:buSzPts val="1800"/>
              <a:buNone/>
              <a:defRPr sz="1800">
                <a:solidFill>
                  <a:srgbClr val="738498"/>
                </a:solidFill>
              </a:defRPr>
            </a:lvl1pPr>
          </a:lstStyle>
          <a:p/>
        </p:txBody>
      </p:sp>
      <p:sp>
        <p:nvSpPr>
          <p:cNvPr id="60" name="Google Shape;60;p9"/>
          <p:cNvSpPr/>
          <p:nvPr/>
        </p:nvSpPr>
        <p:spPr>
          <a:xfrm>
            <a:off x="3805198" y="4288942"/>
            <a:ext cx="15336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525" y="4643375"/>
            <a:ext cx="1685900" cy="3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rgbClr val="738498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" y="4682235"/>
            <a:ext cx="1543501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Ubuntu"/>
              <a:buNone/>
              <a:defRPr b="1" sz="30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Font typeface="Ubuntu"/>
              <a:buChar char="▣"/>
              <a:defRPr sz="24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Font typeface="Ubuntu"/>
              <a:buChar char="□"/>
              <a:defRPr sz="20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Font typeface="Ubuntu"/>
              <a:buChar char="■"/>
              <a:defRPr sz="20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●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○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■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●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○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■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Ubuntu"/>
              <a:buNone/>
              <a:defRPr b="1" sz="30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b="1" sz="3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54F5B"/>
              </a:buClr>
              <a:buSzPts val="2400"/>
              <a:buFont typeface="Ubuntu"/>
              <a:buChar char="▣"/>
              <a:defRPr sz="24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Font typeface="Ubuntu"/>
              <a:buChar char="□"/>
              <a:defRPr sz="20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2000"/>
              <a:buFont typeface="Ubuntu"/>
              <a:buChar char="■"/>
              <a:defRPr sz="20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●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○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■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●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○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1800"/>
              <a:buFont typeface="Ubuntu"/>
              <a:buChar char="■"/>
              <a:defRPr sz="1800">
                <a:solidFill>
                  <a:srgbClr val="454F5B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12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4.png"/><Relationship Id="rId5" Type="http://schemas.openxmlformats.org/officeDocument/2006/relationships/image" Target="../media/image6.jpg"/><Relationship Id="rId6" Type="http://schemas.openxmlformats.org/officeDocument/2006/relationships/image" Target="../media/image3.png"/><Relationship Id="rId7" Type="http://schemas.openxmlformats.org/officeDocument/2006/relationships/image" Target="../media/image35.jpg"/><Relationship Id="rId8" Type="http://schemas.openxmlformats.org/officeDocument/2006/relationships/image" Target="../media/image3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8.png"/><Relationship Id="rId22" Type="http://schemas.openxmlformats.org/officeDocument/2006/relationships/image" Target="../media/image31.png"/><Relationship Id="rId21" Type="http://schemas.openxmlformats.org/officeDocument/2006/relationships/image" Target="../media/image24.png"/><Relationship Id="rId24" Type="http://schemas.openxmlformats.org/officeDocument/2006/relationships/image" Target="../media/image16.png"/><Relationship Id="rId23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Relationship Id="rId26" Type="http://schemas.openxmlformats.org/officeDocument/2006/relationships/image" Target="../media/image14.png"/><Relationship Id="rId25" Type="http://schemas.openxmlformats.org/officeDocument/2006/relationships/image" Target="../media/image27.png"/><Relationship Id="rId28" Type="http://schemas.openxmlformats.org/officeDocument/2006/relationships/image" Target="../media/image22.png"/><Relationship Id="rId27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29" Type="http://schemas.openxmlformats.org/officeDocument/2006/relationships/image" Target="../media/image25.png"/><Relationship Id="rId7" Type="http://schemas.openxmlformats.org/officeDocument/2006/relationships/image" Target="../media/image5.png"/><Relationship Id="rId8" Type="http://schemas.openxmlformats.org/officeDocument/2006/relationships/image" Target="../media/image26.png"/><Relationship Id="rId11" Type="http://schemas.openxmlformats.org/officeDocument/2006/relationships/image" Target="../media/image20.png"/><Relationship Id="rId10" Type="http://schemas.openxmlformats.org/officeDocument/2006/relationships/image" Target="../media/image9.png"/><Relationship Id="rId13" Type="http://schemas.openxmlformats.org/officeDocument/2006/relationships/image" Target="../media/image37.png"/><Relationship Id="rId12" Type="http://schemas.openxmlformats.org/officeDocument/2006/relationships/image" Target="../media/image39.png"/><Relationship Id="rId15" Type="http://schemas.openxmlformats.org/officeDocument/2006/relationships/image" Target="../media/image10.png"/><Relationship Id="rId14" Type="http://schemas.openxmlformats.org/officeDocument/2006/relationships/image" Target="../media/image7.png"/><Relationship Id="rId17" Type="http://schemas.openxmlformats.org/officeDocument/2006/relationships/image" Target="../media/image18.png"/><Relationship Id="rId16" Type="http://schemas.openxmlformats.org/officeDocument/2006/relationships/image" Target="../media/image8.png"/><Relationship Id="rId19" Type="http://schemas.openxmlformats.org/officeDocument/2006/relationships/image" Target="../media/image12.png"/><Relationship Id="rId18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F201</a:t>
            </a:r>
            <a:r>
              <a:rPr lang="en"/>
              <a:t>9</a:t>
            </a:r>
            <a:r>
              <a:rPr lang="en" sz="2400"/>
              <a:t>-Sp20</a:t>
            </a:r>
            <a:r>
              <a:rPr lang="en"/>
              <a:t>20</a:t>
            </a:r>
            <a:r>
              <a:rPr lang="en" sz="2400"/>
              <a:t> Callout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Join</a:t>
            </a:r>
            <a:endParaRPr/>
          </a:p>
        </p:txBody>
      </p:sp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691200" y="1393425"/>
            <a:ext cx="2501700" cy="353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/>
              <a:t>Apply</a:t>
            </a:r>
            <a:endParaRPr b="1" sz="30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Fill out the </a:t>
            </a:r>
            <a:r>
              <a:rPr lang="en" sz="1800"/>
              <a:t>questionnaire and submit your resume</a:t>
            </a:r>
            <a:endParaRPr sz="1800"/>
          </a:p>
        </p:txBody>
      </p:sp>
      <p:sp>
        <p:nvSpPr>
          <p:cNvPr id="237" name="Google Shape;237;p30"/>
          <p:cNvSpPr txBox="1"/>
          <p:nvPr>
            <p:ph idx="2" type="body"/>
          </p:nvPr>
        </p:nvSpPr>
        <p:spPr>
          <a:xfrm>
            <a:off x="3321088" y="1393425"/>
            <a:ext cx="2501700" cy="353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/>
              <a:t>Interview</a:t>
            </a:r>
            <a:endParaRPr b="1" sz="30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Find the subteam that fits your skills and abilities</a:t>
            </a:r>
            <a:endParaRPr b="1" sz="3000"/>
          </a:p>
        </p:txBody>
      </p:sp>
      <p:sp>
        <p:nvSpPr>
          <p:cNvPr id="238" name="Google Shape;238;p30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0"/>
          <p:cNvSpPr txBox="1"/>
          <p:nvPr>
            <p:ph idx="3" type="body"/>
          </p:nvPr>
        </p:nvSpPr>
        <p:spPr>
          <a:xfrm>
            <a:off x="5950976" y="1393425"/>
            <a:ext cx="2501700" cy="353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/>
              <a:t>Onboard</a:t>
            </a:r>
            <a:endParaRPr b="1" sz="30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Join Slack, access the Drive, and get started on your new team!</a:t>
            </a:r>
            <a:endParaRPr b="1" sz="3000"/>
          </a:p>
        </p:txBody>
      </p:sp>
      <p:grpSp>
        <p:nvGrpSpPr>
          <p:cNvPr id="240" name="Google Shape;240;p30"/>
          <p:cNvGrpSpPr/>
          <p:nvPr/>
        </p:nvGrpSpPr>
        <p:grpSpPr>
          <a:xfrm>
            <a:off x="6889054" y="1696943"/>
            <a:ext cx="625541" cy="625665"/>
            <a:chOff x="570875" y="4322250"/>
            <a:chExt cx="443300" cy="443325"/>
          </a:xfrm>
        </p:grpSpPr>
        <p:sp>
          <p:nvSpPr>
            <p:cNvPr id="241" name="Google Shape;241;p30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7384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7384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7384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7384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5" name="Google Shape;245;p30"/>
          <p:cNvGrpSpPr/>
          <p:nvPr/>
        </p:nvGrpSpPr>
        <p:grpSpPr>
          <a:xfrm>
            <a:off x="1680567" y="1757968"/>
            <a:ext cx="522974" cy="503608"/>
            <a:chOff x="2583325" y="2814373"/>
            <a:chExt cx="462850" cy="445750"/>
          </a:xfrm>
        </p:grpSpPr>
        <p:sp>
          <p:nvSpPr>
            <p:cNvPr id="246" name="Google Shape;246;p30"/>
            <p:cNvSpPr/>
            <p:nvPr/>
          </p:nvSpPr>
          <p:spPr>
            <a:xfrm>
              <a:off x="2701775" y="3164848"/>
              <a:ext cx="225950" cy="95275"/>
            </a:xfrm>
            <a:custGeom>
              <a:rect b="b" l="l" r="r" t="t"/>
              <a:pathLst>
                <a:path extrusionOk="0" h="3811" w="9038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7384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2583325" y="2814373"/>
              <a:ext cx="462850" cy="337075"/>
            </a:xfrm>
            <a:custGeom>
              <a:rect b="b" l="l" r="r" t="t"/>
              <a:pathLst>
                <a:path extrusionOk="0" h="13483" w="18514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7384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30"/>
          <p:cNvSpPr/>
          <p:nvPr/>
        </p:nvSpPr>
        <p:spPr>
          <a:xfrm>
            <a:off x="4259152" y="1680047"/>
            <a:ext cx="625552" cy="659469"/>
          </a:xfrm>
          <a:custGeom>
            <a:rect b="b" l="l" r="r" t="t"/>
            <a:pathLst>
              <a:path extrusionOk="0" h="16120" w="1529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Member Application Details</a:t>
            </a:r>
            <a:endParaRPr/>
          </a:p>
        </p:txBody>
      </p:sp>
      <p:sp>
        <p:nvSpPr>
          <p:cNvPr id="254" name="Google Shape;254;p31"/>
          <p:cNvSpPr txBox="1"/>
          <p:nvPr>
            <p:ph idx="1" type="body"/>
          </p:nvPr>
        </p:nvSpPr>
        <p:spPr>
          <a:xfrm>
            <a:off x="691200" y="1358700"/>
            <a:ext cx="59013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$10 membership due (semesterly)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Ask the Executives and Design Leads about work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Visit purdueorbital.com/go-orbital/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Application open until Thursday, August 29th at 11:59PM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In-person &amp; phone</a:t>
            </a:r>
            <a:r>
              <a:rPr lang="en" sz="1800"/>
              <a:t> interviews starting Friday, August 30th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First All-Hands Meeting on Wednesday, September 4th from 5:30-7:30PM in PHYS 223</a:t>
            </a:r>
            <a:endParaRPr sz="1800"/>
          </a:p>
        </p:txBody>
      </p:sp>
      <p:sp>
        <p:nvSpPr>
          <p:cNvPr id="255" name="Google Shape;255;p31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31"/>
          <p:cNvSpPr txBox="1"/>
          <p:nvPr/>
        </p:nvSpPr>
        <p:spPr>
          <a:xfrm>
            <a:off x="6037300" y="3684725"/>
            <a:ext cx="29748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https://forms.gle/D31yizP5gAcYQMCa8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7" name="Google Shape;2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400" y="1579775"/>
            <a:ext cx="1983950" cy="19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/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Breakdown</a:t>
            </a:r>
            <a:endParaRPr/>
          </a:p>
        </p:txBody>
      </p:sp>
      <p:sp>
        <p:nvSpPr>
          <p:cNvPr id="263" name="Google Shape;263;p32"/>
          <p:cNvSpPr txBox="1"/>
          <p:nvPr>
            <p:ph idx="1" type="subTitle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&amp; Manufacturing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&amp; Development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</a:t>
            </a:r>
            <a:endParaRPr/>
          </a:p>
        </p:txBody>
      </p:sp>
      <p:sp>
        <p:nvSpPr>
          <p:cNvPr id="264" name="Google Shape;264;p32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&amp; Manufacturing</a:t>
            </a:r>
            <a:endParaRPr/>
          </a:p>
        </p:txBody>
      </p:sp>
      <p:sp>
        <p:nvSpPr>
          <p:cNvPr id="270" name="Google Shape;270;p33"/>
          <p:cNvSpPr txBox="1"/>
          <p:nvPr>
            <p:ph idx="1" type="body"/>
          </p:nvPr>
        </p:nvSpPr>
        <p:spPr>
          <a:xfrm>
            <a:off x="691200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Flight Systems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Balloon system, ballistic deployment device, recovery SOP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Launch Structure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Physical interface b/t balloon and rocket, structure stability</a:t>
            </a:r>
            <a:endParaRPr sz="1800"/>
          </a:p>
        </p:txBody>
      </p:sp>
      <p:sp>
        <p:nvSpPr>
          <p:cNvPr id="271" name="Google Shape;271;p33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33"/>
          <p:cNvSpPr txBox="1"/>
          <p:nvPr>
            <p:ph idx="2" type="body"/>
          </p:nvPr>
        </p:nvSpPr>
        <p:spPr>
          <a:xfrm>
            <a:off x="3321088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Commercial Rocket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Off-the-shelf rocket testing, rocketry certification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Avionics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Onboard flight computer, sensor package, controls</a:t>
            </a:r>
            <a:endParaRPr sz="1800"/>
          </a:p>
        </p:txBody>
      </p:sp>
      <p:sp>
        <p:nvSpPr>
          <p:cNvPr id="273" name="Google Shape;273;p33"/>
          <p:cNvSpPr txBox="1"/>
          <p:nvPr>
            <p:ph idx="3" type="body"/>
          </p:nvPr>
        </p:nvSpPr>
        <p:spPr>
          <a:xfrm>
            <a:off x="5951001" y="1393425"/>
            <a:ext cx="25017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54F5B"/>
                </a:solidFill>
              </a:rPr>
              <a:t>Ground Station</a:t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54F5B"/>
                </a:solidFill>
              </a:rPr>
              <a:t>Hardware and software for telecommunication</a:t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54F5B"/>
                </a:solidFill>
              </a:rPr>
              <a:t>Payload</a:t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54F5B"/>
                </a:solidFill>
              </a:rPr>
              <a:t>Hardware carried by balloon or rocket launch vehicle</a:t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&amp; Development</a:t>
            </a:r>
            <a:endParaRPr/>
          </a:p>
        </p:txBody>
      </p:sp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54F5B"/>
                </a:solidFill>
              </a:rPr>
              <a:t>Mission Design</a:t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54F5B"/>
                </a:solidFill>
              </a:rPr>
              <a:t>Model and simulate launch trajectories, staging, and orbital parameters</a:t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54F5B"/>
                </a:solidFill>
              </a:rPr>
              <a:t>Guidance, Navigation, and Control (GNC)</a:t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54F5B"/>
                </a:solidFill>
              </a:rPr>
              <a:t>Develop attitude control system (ACS) to orient and guide rocket</a:t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280" name="Google Shape;280;p34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34"/>
          <p:cNvSpPr txBox="1"/>
          <p:nvPr>
            <p:ph idx="2" type="body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54F5B"/>
                </a:solidFill>
              </a:rPr>
              <a:t>Propulsion                     </a:t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54F5B"/>
                </a:solidFill>
              </a:rPr>
              <a:t>Design propulsion system for orbital rocket</a:t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54F5B"/>
                </a:solidFill>
              </a:rPr>
              <a:t>Special Projects</a:t>
            </a:r>
            <a:endParaRPr b="1"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54F5B"/>
                </a:solidFill>
              </a:rPr>
              <a:t>Research future issues and define high level solutions</a:t>
            </a:r>
            <a:endParaRPr sz="1800">
              <a:solidFill>
                <a:srgbClr val="454F5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</a:t>
            </a:r>
            <a:endParaRPr/>
          </a:p>
        </p:txBody>
      </p:sp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Flight Operations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Logistics and procedure leading up to launch, on-site safety and system verification</a:t>
            </a:r>
            <a:endParaRPr sz="1800"/>
          </a:p>
        </p:txBody>
      </p:sp>
      <p:sp>
        <p:nvSpPr>
          <p:cNvPr id="288" name="Google Shape;288;p35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35"/>
          <p:cNvSpPr txBox="1"/>
          <p:nvPr>
            <p:ph idx="2" type="body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Verification &amp; Validation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System tests and procedures, tracking subteam progress, intersystem junctions, project and legal documentation oversight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/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Operations Team Breakdown</a:t>
            </a:r>
            <a:endParaRPr/>
          </a:p>
        </p:txBody>
      </p:sp>
      <p:sp>
        <p:nvSpPr>
          <p:cNvPr id="295" name="Google Shape;295;p36"/>
          <p:cNvSpPr txBox="1"/>
          <p:nvPr>
            <p:ph idx="1" type="subTitle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Development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Enterprise Division</a:t>
            </a:r>
            <a:endParaRPr/>
          </a:p>
        </p:txBody>
      </p:sp>
      <p:sp>
        <p:nvSpPr>
          <p:cNvPr id="296" name="Google Shape;296;p36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</a:t>
            </a:r>
            <a:endParaRPr/>
          </a:p>
        </p:txBody>
      </p:sp>
      <p:sp>
        <p:nvSpPr>
          <p:cNvPr id="302" name="Google Shape;302;p37"/>
          <p:cNvSpPr txBox="1"/>
          <p:nvPr>
            <p:ph idx="1" type="body"/>
          </p:nvPr>
        </p:nvSpPr>
        <p:spPr>
          <a:xfrm>
            <a:off x="691196" y="1191266"/>
            <a:ext cx="7761600" cy="3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Organizes and coordinates outreac</a:t>
            </a:r>
            <a:r>
              <a:rPr lang="en"/>
              <a:t>h events in and around campus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/>
              <a:t>E.g. Apollo 11 Events, Purdue Space Day, Purdue Foundry Events, etc.</a:t>
            </a:r>
            <a:endParaRPr i="1"/>
          </a:p>
        </p:txBody>
      </p:sp>
      <p:sp>
        <p:nvSpPr>
          <p:cNvPr id="303" name="Google Shape;303;p37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Development</a:t>
            </a:r>
            <a:endParaRPr/>
          </a:p>
        </p:txBody>
      </p:sp>
      <p:sp>
        <p:nvSpPr>
          <p:cNvPr id="309" name="Google Shape;309;p38"/>
          <p:cNvSpPr txBox="1"/>
          <p:nvPr>
            <p:ph idx="1" type="body"/>
          </p:nvPr>
        </p:nvSpPr>
        <p:spPr>
          <a:xfrm>
            <a:off x="691200" y="1322164"/>
            <a:ext cx="77616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Organi</a:t>
            </a:r>
            <a:r>
              <a:rPr lang="en"/>
              <a:t>zes </a:t>
            </a:r>
            <a:r>
              <a:rPr lang="en"/>
              <a:t>technical skill sessions, and professional/social development opportunities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/>
              <a:t>E.g.  Post-Design Review dinner, CAD/CAM crash courses, social events</a:t>
            </a:r>
            <a:endParaRPr i="1"/>
          </a:p>
        </p:txBody>
      </p:sp>
      <p:sp>
        <p:nvSpPr>
          <p:cNvPr id="310" name="Google Shape;310;p38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Enterprise Division</a:t>
            </a:r>
            <a:endParaRPr/>
          </a:p>
        </p:txBody>
      </p:sp>
      <p:sp>
        <p:nvSpPr>
          <p:cNvPr id="316" name="Google Shape;316;p39"/>
          <p:cNvSpPr txBox="1"/>
          <p:nvPr>
            <p:ph idx="1" type="body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Manages the administration of Purdue Orbital as an organization and finances associated with project development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/>
              <a:t>E.g. Press kits and releases, merchandising and branding, university and commercial relationships</a:t>
            </a:r>
            <a:endParaRPr i="1"/>
          </a:p>
        </p:txBody>
      </p:sp>
      <p:sp>
        <p:nvSpPr>
          <p:cNvPr id="317" name="Google Shape;317;p39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/>
        </p:nvSpPr>
        <p:spPr>
          <a:xfrm>
            <a:off x="1079050" y="1208727"/>
            <a:ext cx="2236200" cy="16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President/Program Director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Jon Webb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1061150" y="3026425"/>
            <a:ext cx="22362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Chief Design Engineer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Colin Samuels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3453900" y="3102625"/>
            <a:ext cx="2236200" cy="17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Chief Systems Engineer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Aaron Baum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5846650" y="3102625"/>
            <a:ext cx="2236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Director of Research &amp; Dev.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Matt Powell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5828750" y="1208713"/>
            <a:ext cx="22362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Treasurer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Sean Heapy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3453900" y="1208713"/>
            <a:ext cx="22362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Operations Director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Emily Anderson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6" name="Google Shape;136;p22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are we?</a:t>
            </a:r>
            <a:endParaRPr/>
          </a:p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249" y="1518050"/>
            <a:ext cx="991800" cy="124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500" y="1516875"/>
            <a:ext cx="1178324" cy="11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1525" y="3416250"/>
            <a:ext cx="1490233" cy="11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6">
            <a:alphaModFix/>
          </a:blip>
          <a:srcRect b="20170" l="28836" r="24593" t="28163"/>
          <a:stretch/>
        </p:blipFill>
        <p:spPr>
          <a:xfrm>
            <a:off x="1777450" y="3313226"/>
            <a:ext cx="888932" cy="11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4125" y="3416250"/>
            <a:ext cx="1085438" cy="111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7688" y="1519125"/>
            <a:ext cx="1178322" cy="1178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0"/>
          <p:cNvPicPr preferRelativeResize="0"/>
          <p:nvPr/>
        </p:nvPicPr>
        <p:blipFill rotWithShape="1">
          <a:blip r:embed="rId3">
            <a:alphaModFix/>
          </a:blip>
          <a:srcRect b="47126" l="8223" r="1711" t="4164"/>
          <a:stretch/>
        </p:blipFill>
        <p:spPr>
          <a:xfrm>
            <a:off x="0" y="0"/>
            <a:ext cx="9524325" cy="696072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0"/>
          <p:cNvSpPr txBox="1"/>
          <p:nvPr>
            <p:ph type="title"/>
          </p:nvPr>
        </p:nvSpPr>
        <p:spPr>
          <a:xfrm>
            <a:off x="336450" y="1296450"/>
            <a:ext cx="8471100" cy="255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b="0" lang="en" sz="2400">
                <a:solidFill>
                  <a:srgbClr val="FFFFFF"/>
                </a:solidFill>
              </a:rPr>
              <a:t>Enhance your technical and professional skills</a:t>
            </a:r>
            <a:endParaRPr b="0"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b="0" lang="en" sz="2400">
                <a:solidFill>
                  <a:srgbClr val="FFFFFF"/>
                </a:solidFill>
              </a:rPr>
              <a:t>Fast-paced and challenging work</a:t>
            </a:r>
            <a:endParaRPr b="0"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b="0" lang="en" sz="2400">
                <a:solidFill>
                  <a:srgbClr val="FFFFFF"/>
                </a:solidFill>
              </a:rPr>
              <a:t>Participate in novel technological development</a:t>
            </a:r>
            <a:endParaRPr b="0"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AutoNum type="arabicPeriod"/>
            </a:pPr>
            <a:r>
              <a:rPr b="0" lang="en" sz="2400">
                <a:solidFill>
                  <a:srgbClr val="FFFFFF"/>
                </a:solidFill>
              </a:rPr>
              <a:t>Work alongside experienced aerospace enthusiasts</a:t>
            </a:r>
            <a:endParaRPr b="0" sz="2400">
              <a:solidFill>
                <a:srgbClr val="FFFFFF"/>
              </a:solidFill>
            </a:endParaRPr>
          </a:p>
        </p:txBody>
      </p:sp>
      <p:sp>
        <p:nvSpPr>
          <p:cNvPr id="324" name="Google Shape;324;p40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40"/>
          <p:cNvSpPr txBox="1"/>
          <p:nvPr>
            <p:ph type="title"/>
          </p:nvPr>
        </p:nvSpPr>
        <p:spPr>
          <a:xfrm>
            <a:off x="2374500" y="126000"/>
            <a:ext cx="4395000" cy="65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Why Choose Orbital?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26" name="Google Shape;3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682235"/>
            <a:ext cx="1543501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525" y="154368"/>
            <a:ext cx="1168876" cy="124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943" y="2215193"/>
            <a:ext cx="937925" cy="93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4" name="Google Shape;33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8752" y="157123"/>
            <a:ext cx="2146471" cy="58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6249" y="1958227"/>
            <a:ext cx="1778949" cy="51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5213" y="2299282"/>
            <a:ext cx="1477975" cy="125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1275" y="1155550"/>
            <a:ext cx="1778938" cy="31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9155" y="4153775"/>
            <a:ext cx="1634662" cy="6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49827" y="2590404"/>
            <a:ext cx="2445786" cy="4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08750" y="2651335"/>
            <a:ext cx="2146474" cy="8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1999" y="253857"/>
            <a:ext cx="1634675" cy="38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5911" y="2701800"/>
            <a:ext cx="937915" cy="49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19650" y="3775526"/>
            <a:ext cx="2006850" cy="105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03367" y="457300"/>
            <a:ext cx="2006858" cy="8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12325" y="1632037"/>
            <a:ext cx="937925" cy="9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08803" y="1465906"/>
            <a:ext cx="1575876" cy="42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572001" y="3512065"/>
            <a:ext cx="2006851" cy="38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70093" y="3665757"/>
            <a:ext cx="1477990" cy="6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04678" y="1719100"/>
            <a:ext cx="1575865" cy="5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081534" y="748779"/>
            <a:ext cx="1232325" cy="44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897484" y="3461524"/>
            <a:ext cx="1232329" cy="48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719650" y="821833"/>
            <a:ext cx="1575875" cy="72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616632" y="2965683"/>
            <a:ext cx="2360225" cy="13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211675" y="1749425"/>
            <a:ext cx="1634675" cy="35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410775" y="1155554"/>
            <a:ext cx="1168880" cy="10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641550" y="3873629"/>
            <a:ext cx="1634674" cy="101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56654" y="357105"/>
            <a:ext cx="1232325" cy="123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805913" y="154383"/>
            <a:ext cx="2146476" cy="412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 txBox="1"/>
          <p:nvPr>
            <p:ph idx="4294967295" type="title"/>
          </p:nvPr>
        </p:nvSpPr>
        <p:spPr>
          <a:xfrm>
            <a:off x="691200" y="1858125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  <p:sp>
        <p:nvSpPr>
          <p:cNvPr id="364" name="Google Shape;364;p42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5" name="Google Shape;3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398" y="3398676"/>
            <a:ext cx="2761076" cy="6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Member Application Details</a:t>
            </a:r>
            <a:endParaRPr/>
          </a:p>
        </p:txBody>
      </p:sp>
      <p:sp>
        <p:nvSpPr>
          <p:cNvPr id="371" name="Google Shape;371;p43"/>
          <p:cNvSpPr txBox="1"/>
          <p:nvPr>
            <p:ph idx="1" type="body"/>
          </p:nvPr>
        </p:nvSpPr>
        <p:spPr>
          <a:xfrm>
            <a:off x="691200" y="1358700"/>
            <a:ext cx="59013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$10 membership due (semesterly)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Ask the Executives and Design Leads about work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Visit purdueorbital.com/go-orbital/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Application open until Thursday, August 29th at 11:59PM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In-person &amp; phone Interviews starting Friday, August 30th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▣"/>
            </a:pPr>
            <a:r>
              <a:rPr lang="en" sz="1800"/>
              <a:t>First All-Hands Meeting on Wednesday, September 4th from 5:30-7:30PM in PHYS 223</a:t>
            </a:r>
            <a:endParaRPr sz="1800"/>
          </a:p>
        </p:txBody>
      </p:sp>
      <p:sp>
        <p:nvSpPr>
          <p:cNvPr id="372" name="Google Shape;372;p43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43"/>
          <p:cNvSpPr txBox="1"/>
          <p:nvPr/>
        </p:nvSpPr>
        <p:spPr>
          <a:xfrm>
            <a:off x="6037300" y="3684725"/>
            <a:ext cx="29748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https://forms.gle/D31yizP5gAcYQMCa8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4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400" y="1579775"/>
            <a:ext cx="1983950" cy="19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54F5B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>
            <a:off x="0" y="0"/>
            <a:ext cx="9144000" cy="1715100"/>
          </a:xfrm>
          <a:prstGeom prst="rect">
            <a:avLst/>
          </a:prstGeom>
          <a:solidFill>
            <a:srgbClr val="7384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54F5B"/>
              </a:solidFill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0" y="1713036"/>
            <a:ext cx="9144000" cy="1715100"/>
          </a:xfrm>
          <a:prstGeom prst="rect">
            <a:avLst/>
          </a:prstGeom>
          <a:solidFill>
            <a:srgbClr val="C28E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38498"/>
              </a:solidFill>
            </a:endParaRPr>
          </a:p>
        </p:txBody>
      </p:sp>
      <p:sp>
        <p:nvSpPr>
          <p:cNvPr id="150" name="Google Shape;150;p23"/>
          <p:cNvSpPr txBox="1"/>
          <p:nvPr>
            <p:ph idx="4294967295" type="ctrTitle"/>
          </p:nvPr>
        </p:nvSpPr>
        <p:spPr>
          <a:xfrm>
            <a:off x="685800" y="324150"/>
            <a:ext cx="7772400" cy="8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120</a:t>
            </a:r>
            <a:r>
              <a:rPr lang="en" sz="7200">
                <a:solidFill>
                  <a:srgbClr val="454F5B"/>
                </a:solidFill>
              </a:rPr>
              <a:t> Members</a:t>
            </a:r>
            <a:endParaRPr sz="7200">
              <a:solidFill>
                <a:srgbClr val="454F5B"/>
              </a:solidFill>
            </a:endParaRPr>
          </a:p>
        </p:txBody>
      </p:sp>
      <p:sp>
        <p:nvSpPr>
          <p:cNvPr id="151" name="Google Shape;151;p23"/>
          <p:cNvSpPr txBox="1"/>
          <p:nvPr>
            <p:ph idx="4294967295" type="subTitle"/>
          </p:nvPr>
        </p:nvSpPr>
        <p:spPr>
          <a:xfrm>
            <a:off x="685800" y="954109"/>
            <a:ext cx="77724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>
                <a:solidFill>
                  <a:srgbClr val="454F5B"/>
                </a:solidFill>
              </a:rPr>
              <a:t>epresentin</a:t>
            </a:r>
            <a:r>
              <a:rPr lang="en"/>
              <a:t>g AeroE, MechE, ECE, Krannert, and more</a:t>
            </a:r>
            <a:endParaRPr sz="2400">
              <a:solidFill>
                <a:srgbClr val="454F5B"/>
              </a:solidFill>
            </a:endParaRPr>
          </a:p>
        </p:txBody>
      </p:sp>
      <p:sp>
        <p:nvSpPr>
          <p:cNvPr id="152" name="Google Shape;152;p23"/>
          <p:cNvSpPr txBox="1"/>
          <p:nvPr>
            <p:ph idx="4294967295" type="ctrTitle"/>
          </p:nvPr>
        </p:nvSpPr>
        <p:spPr>
          <a:xfrm>
            <a:off x="685800" y="3753150"/>
            <a:ext cx="7772400" cy="8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28E0E"/>
                </a:solidFill>
              </a:rPr>
              <a:t>14 Test Flights</a:t>
            </a:r>
            <a:endParaRPr sz="7200">
              <a:solidFill>
                <a:srgbClr val="C28E0E"/>
              </a:solidFill>
            </a:endParaRPr>
          </a:p>
        </p:txBody>
      </p:sp>
      <p:sp>
        <p:nvSpPr>
          <p:cNvPr id="153" name="Google Shape;153;p23"/>
          <p:cNvSpPr txBox="1"/>
          <p:nvPr>
            <p:ph idx="4294967295" type="subTitle"/>
          </p:nvPr>
        </p:nvSpPr>
        <p:spPr>
          <a:xfrm>
            <a:off x="685800" y="4383109"/>
            <a:ext cx="77724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8E0E"/>
                </a:solidFill>
              </a:rPr>
              <a:t>reaching a maximum altitude of 27,000m</a:t>
            </a:r>
            <a:endParaRPr sz="2400">
              <a:solidFill>
                <a:srgbClr val="C28E0E"/>
              </a:solidFill>
            </a:endParaRPr>
          </a:p>
        </p:txBody>
      </p:sp>
      <p:sp>
        <p:nvSpPr>
          <p:cNvPr id="154" name="Google Shape;154;p23"/>
          <p:cNvSpPr txBox="1"/>
          <p:nvPr>
            <p:ph idx="4294967295" type="ctrTitle"/>
          </p:nvPr>
        </p:nvSpPr>
        <p:spPr>
          <a:xfrm>
            <a:off x="685800" y="2038650"/>
            <a:ext cx="7772400" cy="8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</a:rPr>
              <a:t>$40,000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55" name="Google Shape;155;p23"/>
          <p:cNvSpPr txBox="1"/>
          <p:nvPr>
            <p:ph idx="4294967295" type="subTitle"/>
          </p:nvPr>
        </p:nvSpPr>
        <p:spPr>
          <a:xfrm>
            <a:off x="685800" y="2668609"/>
            <a:ext cx="77724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 cumulative funding since F2016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6650" cy="635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>
            <p:ph type="title"/>
          </p:nvPr>
        </p:nvSpPr>
        <p:spPr>
          <a:xfrm>
            <a:off x="336450" y="1296450"/>
            <a:ext cx="8471100" cy="255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FFFFFF"/>
                </a:solidFill>
              </a:rPr>
              <a:t>“To foster </a:t>
            </a:r>
            <a:r>
              <a:rPr i="1" lang="en" sz="2400">
                <a:solidFill>
                  <a:srgbClr val="FFFFFF"/>
                </a:solidFill>
              </a:rPr>
              <a:t>technical and professional skills</a:t>
            </a:r>
            <a:r>
              <a:rPr b="0" lang="en" sz="2400">
                <a:solidFill>
                  <a:srgbClr val="FFFFFF"/>
                </a:solidFill>
              </a:rPr>
              <a:t> of all members by designing, building, and testing </a:t>
            </a:r>
            <a:r>
              <a:rPr i="1" lang="en" sz="2400">
                <a:solidFill>
                  <a:srgbClr val="FFFFFF"/>
                </a:solidFill>
              </a:rPr>
              <a:t>innovative solutions to complex problems</a:t>
            </a:r>
            <a:r>
              <a:rPr b="0" lang="en" sz="2400">
                <a:solidFill>
                  <a:srgbClr val="FFFFFF"/>
                </a:solidFill>
              </a:rPr>
              <a:t> in the space and defense industry with a specific focus on </a:t>
            </a:r>
            <a:r>
              <a:rPr i="1" lang="en" sz="2400">
                <a:solidFill>
                  <a:srgbClr val="FFFFFF"/>
                </a:solidFill>
              </a:rPr>
              <a:t>orbital insertion techniques</a:t>
            </a:r>
            <a:r>
              <a:rPr b="0" lang="en" sz="2400">
                <a:solidFill>
                  <a:srgbClr val="FFFFFF"/>
                </a:solidFill>
              </a:rPr>
              <a:t>”</a:t>
            </a:r>
            <a:endParaRPr b="0" sz="2400">
              <a:solidFill>
                <a:srgbClr val="FFFFFF"/>
              </a:solidFill>
            </a:endParaRPr>
          </a:p>
        </p:txBody>
      </p:sp>
      <p:sp>
        <p:nvSpPr>
          <p:cNvPr id="162" name="Google Shape;162;p24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4"/>
          <p:cNvSpPr txBox="1"/>
          <p:nvPr>
            <p:ph type="title"/>
          </p:nvPr>
        </p:nvSpPr>
        <p:spPr>
          <a:xfrm>
            <a:off x="2671800" y="126000"/>
            <a:ext cx="3800400" cy="65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Our Mission: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682235"/>
            <a:ext cx="1543501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6650" cy="635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>
            <p:ph type="title"/>
          </p:nvPr>
        </p:nvSpPr>
        <p:spPr>
          <a:xfrm>
            <a:off x="336450" y="1296450"/>
            <a:ext cx="8471100" cy="255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2400">
                <a:solidFill>
                  <a:schemeClr val="lt1"/>
                </a:solidFill>
              </a:rPr>
              <a:t>We’re shooting rockets from balloons to put satellites into</a:t>
            </a:r>
            <a:endParaRPr b="0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【﻿ｓｐａｃｅ】</a:t>
            </a:r>
            <a:endParaRPr b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1" name="Google Shape;171;p25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5"/>
          <p:cNvSpPr txBox="1"/>
          <p:nvPr>
            <p:ph type="title"/>
          </p:nvPr>
        </p:nvSpPr>
        <p:spPr>
          <a:xfrm>
            <a:off x="2671800" y="126000"/>
            <a:ext cx="4945500" cy="65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Our Mission - Simplified: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682235"/>
            <a:ext cx="1543501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Brief History</a:t>
            </a:r>
            <a:endParaRPr/>
          </a:p>
        </p:txBody>
      </p:sp>
      <p:sp>
        <p:nvSpPr>
          <p:cNvPr id="179" name="Google Shape;179;p26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26"/>
          <p:cNvSpPr/>
          <p:nvPr/>
        </p:nvSpPr>
        <p:spPr>
          <a:xfrm>
            <a:off x="1662920" y="22517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454F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877947" y="1948510"/>
            <a:ext cx="594300" cy="594300"/>
          </a:xfrm>
          <a:prstGeom prst="ellipse">
            <a:avLst/>
          </a:prstGeom>
          <a:noFill/>
          <a:ln cap="flat" cmpd="sng" w="38100">
            <a:solidFill>
              <a:srgbClr val="454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956697" y="2109685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2015</a:t>
            </a:r>
            <a:endParaRPr b="1"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519878" y="2652285"/>
            <a:ext cx="131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Orbital Begins</a:t>
            </a:r>
            <a:endParaRPr b="1" sz="10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519875" y="3109085"/>
            <a:ext cx="13104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Purdue Orbital is founded, collegiate space race begins</a:t>
            </a:r>
            <a:endParaRPr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6"/>
          <p:cNvSpPr/>
          <p:nvPr/>
        </p:nvSpPr>
        <p:spPr>
          <a:xfrm>
            <a:off x="2206990" y="1948510"/>
            <a:ext cx="594300" cy="594300"/>
          </a:xfrm>
          <a:prstGeom prst="ellipse">
            <a:avLst/>
          </a:prstGeom>
          <a:noFill/>
          <a:ln cap="flat" cmpd="sng" w="38100">
            <a:solidFill>
              <a:srgbClr val="454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1848940" y="2652285"/>
            <a:ext cx="131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Rocket Test</a:t>
            </a:r>
            <a:endParaRPr b="1" sz="10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1848940" y="3109085"/>
            <a:ext cx="13104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The first advanced-level rocket is launched from a standard launch platform.</a:t>
            </a:r>
            <a:endParaRPr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2285740" y="2109685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2016</a:t>
            </a:r>
            <a:endParaRPr b="1"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26"/>
          <p:cNvSpPr/>
          <p:nvPr/>
        </p:nvSpPr>
        <p:spPr>
          <a:xfrm>
            <a:off x="3560827" y="1948510"/>
            <a:ext cx="594300" cy="594300"/>
          </a:xfrm>
          <a:prstGeom prst="ellipse">
            <a:avLst/>
          </a:prstGeom>
          <a:noFill/>
          <a:ln cap="flat" cmpd="sng" w="38100">
            <a:solidFill>
              <a:srgbClr val="454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 txBox="1"/>
          <p:nvPr/>
        </p:nvSpPr>
        <p:spPr>
          <a:xfrm>
            <a:off x="3178034" y="2652285"/>
            <a:ext cx="135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LOC Test</a:t>
            </a:r>
            <a:endParaRPr b="1" sz="10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3178036" y="3109084"/>
            <a:ext cx="13599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Advanced-level rocket is launched off the first iteration of the LOC system. </a:t>
            </a:r>
            <a:endParaRPr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3639577" y="2109685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2016</a:t>
            </a:r>
            <a:endParaRPr b="1"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4915703" y="1948510"/>
            <a:ext cx="594300" cy="594300"/>
          </a:xfrm>
          <a:prstGeom prst="ellipse">
            <a:avLst/>
          </a:prstGeom>
          <a:noFill/>
          <a:ln cap="flat" cmpd="sng" w="38100">
            <a:solidFill>
              <a:srgbClr val="454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6"/>
          <p:cNvSpPr txBox="1"/>
          <p:nvPr/>
        </p:nvSpPr>
        <p:spPr>
          <a:xfrm>
            <a:off x="4557650" y="2652285"/>
            <a:ext cx="131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Balloon Test</a:t>
            </a:r>
            <a:endParaRPr b="1" sz="10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4557653" y="3109085"/>
            <a:ext cx="13104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Flight Systems performs their first polyethylene High Altitude Balloon test.</a:t>
            </a:r>
            <a:endParaRPr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4994453" y="2109685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454F5B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b="1" sz="800">
              <a:solidFill>
                <a:srgbClr val="454F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6270606" y="1948510"/>
            <a:ext cx="594300" cy="594300"/>
          </a:xfrm>
          <a:prstGeom prst="ellipse">
            <a:avLst/>
          </a:prstGeom>
          <a:noFill/>
          <a:ln cap="flat" cmpd="sng" w="38100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5887800" y="2652285"/>
            <a:ext cx="135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HAPSIS Alpha</a:t>
            </a:r>
            <a:endParaRPr b="1" sz="10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5887806" y="3109085"/>
            <a:ext cx="13599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Dry run of HAPSIS I assembly, launch, and recovery procedures</a:t>
            </a:r>
            <a:endParaRPr sz="8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6349356" y="2109685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1" sz="8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7647018" y="1948510"/>
            <a:ext cx="594300" cy="594300"/>
          </a:xfrm>
          <a:prstGeom prst="ellipse">
            <a:avLst/>
          </a:prstGeom>
          <a:noFill/>
          <a:ln cap="flat" cmpd="sng" w="38100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7264213" y="2652285"/>
            <a:ext cx="135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HAPSIS I</a:t>
            </a:r>
            <a:endParaRPr b="1" sz="10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7264218" y="3109085"/>
            <a:ext cx="13599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Purdue Orbital performs first ever minimum system launch</a:t>
            </a:r>
            <a:endParaRPr sz="8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7725768" y="2109685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8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1" sz="80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3004357" y="22517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454F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4358720" y="22517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454F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"/>
          <p:cNvSpPr/>
          <p:nvPr/>
        </p:nvSpPr>
        <p:spPr>
          <a:xfrm>
            <a:off x="5713595" y="22517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454F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6"/>
          <p:cNvSpPr/>
          <p:nvPr/>
        </p:nvSpPr>
        <p:spPr>
          <a:xfrm>
            <a:off x="7079257" y="22517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Team Breakdown</a:t>
            </a:r>
            <a:endParaRPr/>
          </a:p>
        </p:txBody>
      </p:sp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6912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Technical</a:t>
            </a:r>
            <a:endParaRPr b="1"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Focuses on development and fabrication of the various subsystems and their components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/>
              <a:t>E.g. Payload, flight systems, mission analysis</a:t>
            </a:r>
            <a:endParaRPr i="1" sz="2000"/>
          </a:p>
        </p:txBody>
      </p:sp>
      <p:sp>
        <p:nvSpPr>
          <p:cNvPr id="215" name="Google Shape;215;p27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7"/>
          <p:cNvSpPr txBox="1"/>
          <p:nvPr>
            <p:ph idx="2" type="body"/>
          </p:nvPr>
        </p:nvSpPr>
        <p:spPr>
          <a:xfrm>
            <a:off x="4685500" y="1393425"/>
            <a:ext cx="37674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Operations and Enterprise</a:t>
            </a:r>
            <a:endParaRPr b="1"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Focuses on the social, administrative, and professional aspects of the organization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/>
              <a:t>E.g. Team development, finances, outreach</a:t>
            </a:r>
            <a:endParaRPr i="1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691200" y="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Hands Meetings</a:t>
            </a:r>
            <a:endParaRPr/>
          </a:p>
        </p:txBody>
      </p:sp>
      <p:sp>
        <p:nvSpPr>
          <p:cNvPr id="222" name="Google Shape;222;p28"/>
          <p:cNvSpPr txBox="1"/>
          <p:nvPr>
            <p:ph idx="1" type="body"/>
          </p:nvPr>
        </p:nvSpPr>
        <p:spPr>
          <a:xfrm>
            <a:off x="691200" y="1358703"/>
            <a:ext cx="77616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▣"/>
            </a:pPr>
            <a:r>
              <a:rPr b="1" lang="en"/>
              <a:t>Mondays 7:30-9pm in ARMS B098</a:t>
            </a:r>
            <a:endParaRPr b="1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▣"/>
            </a:pPr>
            <a:r>
              <a:rPr b="1" lang="en"/>
              <a:t>Wednesdays 5:30-7:30pm in PHYS 223</a:t>
            </a:r>
            <a:endParaRPr b="1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▣"/>
            </a:pPr>
            <a:r>
              <a:rPr lang="en"/>
              <a:t>M</a:t>
            </a:r>
            <a:r>
              <a:rPr lang="en"/>
              <a:t>ainly focused on hands-on work and cross-team collaboration time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▣"/>
            </a:pPr>
            <a:r>
              <a:rPr lang="en"/>
              <a:t>Occasional team announcements and milestone updates at the beginning</a:t>
            </a:r>
            <a:endParaRPr/>
          </a:p>
        </p:txBody>
      </p:sp>
      <p:sp>
        <p:nvSpPr>
          <p:cNvPr id="223" name="Google Shape;223;p28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691200" y="4757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Commitment: 4-7hr Weekly</a:t>
            </a:r>
            <a:endParaRPr/>
          </a:p>
        </p:txBody>
      </p:sp>
      <p:sp>
        <p:nvSpPr>
          <p:cNvPr id="229" name="Google Shape;229;p29"/>
          <p:cNvSpPr txBox="1"/>
          <p:nvPr>
            <p:ph idx="12" type="sldNum"/>
          </p:nvPr>
        </p:nvSpPr>
        <p:spPr>
          <a:xfrm>
            <a:off x="8556775" y="48346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2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851" y="1288100"/>
            <a:ext cx="5446299" cy="336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demo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sdemo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